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2" r:id="rId3"/>
    <p:sldId id="257" r:id="rId4"/>
    <p:sldId id="270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77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taro.dagestanschool.ru/?section_id=14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rec.dagestanschool.ru/?section_id=7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Реализация дорожной карты МКОУ «Зареченская СОШ» </a:t>
            </a:r>
            <a:r>
              <a:rPr lang="ru-RU" dirty="0" err="1" smtClean="0"/>
              <a:t>Кизлярского</a:t>
            </a:r>
            <a:r>
              <a:rPr lang="ru-RU" dirty="0" smtClean="0"/>
              <a:t> района  РД, совместная с куратором</a:t>
            </a:r>
            <a:endParaRPr lang="ru-RU" dirty="0"/>
          </a:p>
        </p:txBody>
      </p:sp>
      <p:pic>
        <p:nvPicPr>
          <p:cNvPr id="12290" name="Picture 2" descr="G:\МКОУ Зареченская сош фото  школы\вход в школу IMG-20210408-WA00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9" y="2500306"/>
            <a:ext cx="4786346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Встреча куратора  с администрацией и коллективом школы</a:t>
            </a:r>
            <a:br>
              <a:rPr lang="ru-RU" sz="2200" dirty="0" smtClean="0"/>
            </a:br>
            <a:r>
              <a:rPr lang="ru-RU" sz="2200" dirty="0" smtClean="0"/>
              <a:t>Тема: «Пути реализации второго этапа Программы развития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6146" name="Picture 2" descr="C:\Users\lend2\Desktop\IMG_20211007_1004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500462" cy="2214578"/>
          </a:xfrm>
          <a:prstGeom prst="rect">
            <a:avLst/>
          </a:prstGeom>
          <a:noFill/>
        </p:spPr>
      </p:pic>
      <p:pic>
        <p:nvPicPr>
          <p:cNvPr id="6147" name="Picture 3" descr="C:\Users\lend2\Desktop\IMG_20211007_0947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059184"/>
            <a:ext cx="3997375" cy="2298510"/>
          </a:xfrm>
          <a:prstGeom prst="rect">
            <a:avLst/>
          </a:prstGeom>
          <a:noFill/>
        </p:spPr>
      </p:pic>
      <p:pic>
        <p:nvPicPr>
          <p:cNvPr id="6148" name="Picture 4" descr="C:\Users\lend2\Desktop\IMG_20211007_0946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500570"/>
            <a:ext cx="3786214" cy="19502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143372" y="6081443"/>
            <a:ext cx="47328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7.10.2021 г.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Посещение куратором  урока обществознания </a:t>
            </a:r>
            <a:br>
              <a:rPr lang="ru-RU" sz="2200" dirty="0" smtClean="0"/>
            </a:br>
            <a:r>
              <a:rPr lang="ru-RU" sz="2200" dirty="0" smtClean="0"/>
              <a:t>Тема: «Права человека глазами ребенка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7170" name="Picture 2" descr="C:\Users\lend2\Desktop\IMG_20211007_1056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17" y="1517234"/>
            <a:ext cx="4071966" cy="2832871"/>
          </a:xfrm>
          <a:prstGeom prst="rect">
            <a:avLst/>
          </a:prstGeom>
          <a:noFill/>
        </p:spPr>
      </p:pic>
      <p:pic>
        <p:nvPicPr>
          <p:cNvPr id="7171" name="Picture 3" descr="C:\Users\lend2\Desktop\IMG_20211007_1059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00174"/>
            <a:ext cx="4038600" cy="292895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3549" y="6309320"/>
            <a:ext cx="4537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07.10.2021г.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Беседа у учащимися школы </a:t>
            </a:r>
            <a:br>
              <a:rPr lang="ru-RU" sz="2000" dirty="0" smtClean="0"/>
            </a:br>
            <a:r>
              <a:rPr lang="ru-RU" sz="2000" dirty="0" smtClean="0"/>
              <a:t>Тема: «Причины учебной </a:t>
            </a:r>
            <a:r>
              <a:rPr lang="ru-RU" sz="2000" dirty="0" err="1" smtClean="0"/>
              <a:t>неуспешности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9219" name="Picture 3" descr="C:\Users\lend2\Desktop\Новая папка (2)\IMG_20211008_1712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48009"/>
            <a:ext cx="4043362" cy="2681123"/>
          </a:xfrm>
          <a:prstGeom prst="rect">
            <a:avLst/>
          </a:prstGeom>
          <a:noFill/>
        </p:spPr>
      </p:pic>
      <p:pic>
        <p:nvPicPr>
          <p:cNvPr id="9221" name="Picture 5" descr="C:\Users\lend2\Desktop\Новая папка (2)\IMG_20211008_1713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714488"/>
            <a:ext cx="3857652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Оказание консультативной помощи родителям неуспевающих обучающихся</a:t>
            </a:r>
            <a:endParaRPr lang="ru-RU" dirty="0"/>
          </a:p>
        </p:txBody>
      </p:sp>
      <p:pic>
        <p:nvPicPr>
          <p:cNvPr id="10242" name="Picture 2" descr="C:\Users\lend2\Desktop\Новая папка (2)\IMG-20211008-WA00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2071689"/>
            <a:ext cx="4357718" cy="3000386"/>
          </a:xfrm>
          <a:prstGeom prst="rect">
            <a:avLst/>
          </a:prstGeom>
          <a:noFill/>
        </p:spPr>
      </p:pic>
      <p:pic>
        <p:nvPicPr>
          <p:cNvPr id="10243" name="Picture 3" descr="C:\Users\lend2\Desktop\IMG-20211008-WA00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000240"/>
            <a:ext cx="3643338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099" y="332656"/>
            <a:ext cx="7886700" cy="1467728"/>
          </a:xfr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>
                <a:solidFill>
                  <a:schemeClr val="tx1"/>
                </a:solidFill>
              </a:rPr>
              <a:t>Какие позитивные моменты от участия в </a:t>
            </a:r>
            <a:r>
              <a:rPr lang="ru-RU" sz="2700" dirty="0" smtClean="0">
                <a:solidFill>
                  <a:schemeClr val="tx1"/>
                </a:solidFill>
              </a:rPr>
              <a:t>проекте </a:t>
            </a:r>
            <a:r>
              <a:rPr lang="ru-RU" sz="2700" dirty="0">
                <a:solidFill>
                  <a:schemeClr val="tx1"/>
                </a:solidFill>
              </a:rPr>
              <a:t>для коллектива </a:t>
            </a:r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>
                <a:solidFill>
                  <a:schemeClr val="tx1"/>
                </a:solidFill>
              </a:rPr>
              <a:t>школы м</a:t>
            </a:r>
            <a:r>
              <a:rPr lang="ru-RU" sz="2700" dirty="0" smtClean="0">
                <a:solidFill>
                  <a:schemeClr val="tx1"/>
                </a:solidFill>
              </a:rPr>
              <a:t>ы можем отметить</a:t>
            </a:r>
            <a:endParaRPr lang="ru-RU" sz="27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734176"/>
            <a:ext cx="7835566" cy="275579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Работая </a:t>
            </a:r>
            <a:r>
              <a:rPr lang="ru-RU" dirty="0"/>
              <a:t>с рисками ШНОР </a:t>
            </a:r>
            <a:r>
              <a:rPr lang="ru-RU" dirty="0" smtClean="0"/>
              <a:t>есть </a:t>
            </a:r>
            <a:r>
              <a:rPr lang="ru-RU" dirty="0"/>
              <a:t>возможность провести сравнительный анализ </a:t>
            </a:r>
            <a:r>
              <a:rPr lang="ru-RU" dirty="0" smtClean="0"/>
              <a:t>, определить </a:t>
            </a:r>
            <a:r>
              <a:rPr lang="ru-RU" dirty="0"/>
              <a:t>слабые места и провести корректировку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Личностный </a:t>
            </a:r>
            <a:r>
              <a:rPr lang="ru-RU" dirty="0"/>
              <a:t>и профессиональный рост, опыт работы с документацией, обмен </a:t>
            </a:r>
            <a:r>
              <a:rPr lang="ru-RU" dirty="0" smtClean="0"/>
              <a:t>опытом.</a:t>
            </a:r>
            <a:endParaRPr lang="ru-RU" dirty="0"/>
          </a:p>
          <a:p>
            <a:pPr algn="just"/>
            <a:endParaRPr lang="ru-RU" sz="1425" dirty="0"/>
          </a:p>
          <a:p>
            <a:pPr algn="just"/>
            <a:r>
              <a:rPr lang="ru-RU" dirty="0"/>
              <a:t>Д</a:t>
            </a:r>
            <a:r>
              <a:rPr lang="ru-RU" dirty="0" smtClean="0"/>
              <a:t>ля коллектива </a:t>
            </a:r>
            <a:r>
              <a:rPr lang="ru-RU" dirty="0"/>
              <a:t>школы - "перезагрузка" деятельности </a:t>
            </a:r>
            <a:r>
              <a:rPr lang="ru-RU" dirty="0" smtClean="0"/>
              <a:t>в </a:t>
            </a:r>
            <a:r>
              <a:rPr lang="ru-RU" dirty="0"/>
              <a:t>соответствии с выявленными проблемами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Опыт </a:t>
            </a:r>
            <a:r>
              <a:rPr lang="ru-RU" dirty="0" smtClean="0"/>
              <a:t> построения </a:t>
            </a:r>
            <a:r>
              <a:rPr lang="ru-RU" dirty="0"/>
              <a:t>алгоритма действий по преодолению проблем с низкой </a:t>
            </a:r>
            <a:r>
              <a:rPr lang="ru-RU" dirty="0" smtClean="0"/>
              <a:t>успеваемостью.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2420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03" y="260648"/>
            <a:ext cx="7886700" cy="1142875"/>
          </a:xfr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700" dirty="0">
                <a:solidFill>
                  <a:schemeClr val="tx1"/>
                </a:solidFill>
              </a:rPr>
              <a:t>Какие положительные эффекты в работе </a:t>
            </a:r>
            <a:r>
              <a:rPr lang="ru-RU" sz="2700" dirty="0" smtClean="0">
                <a:solidFill>
                  <a:schemeClr val="tx1"/>
                </a:solidFill>
              </a:rPr>
              <a:t>нашей </a:t>
            </a:r>
            <a:r>
              <a:rPr lang="ru-RU" sz="2700" dirty="0">
                <a:solidFill>
                  <a:schemeClr val="tx1"/>
                </a:solidFill>
              </a:rPr>
              <a:t>школы </a:t>
            </a:r>
            <a:r>
              <a:rPr lang="ru-RU" sz="2700" dirty="0" smtClean="0">
                <a:solidFill>
                  <a:schemeClr val="tx1"/>
                </a:solidFill>
              </a:rPr>
              <a:t>мы видим </a:t>
            </a:r>
            <a:r>
              <a:rPr lang="ru-RU" sz="2700" dirty="0">
                <a:solidFill>
                  <a:schemeClr val="tx1"/>
                </a:solidFill>
              </a:rPr>
              <a:t>от участия в </a:t>
            </a:r>
            <a:r>
              <a:rPr lang="ru-RU" sz="2700" dirty="0" smtClean="0">
                <a:solidFill>
                  <a:schemeClr val="tx1"/>
                </a:solidFill>
              </a:rPr>
              <a:t>проекте</a:t>
            </a:r>
            <a:endParaRPr lang="ru-RU" sz="27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2476" y="2132856"/>
            <a:ext cx="7754353" cy="3414563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/>
              <a:t>Начали продуктивно работать над некоторыми проблемами, которые ранее не обнаруживали, </a:t>
            </a:r>
            <a:r>
              <a:rPr lang="ru-RU" dirty="0" smtClean="0"/>
              <a:t>педагоги </a:t>
            </a:r>
            <a:r>
              <a:rPr lang="ru-RU" dirty="0"/>
              <a:t>и администрация повышали уровень квалификации в рамках </a:t>
            </a:r>
            <a:r>
              <a:rPr lang="ru-RU" dirty="0" err="1"/>
              <a:t>вебинаров</a:t>
            </a:r>
            <a:r>
              <a:rPr lang="ru-RU" dirty="0"/>
              <a:t> и курсов, организованных </a:t>
            </a:r>
            <a:r>
              <a:rPr lang="ru-RU" dirty="0" smtClean="0"/>
              <a:t>ФИСОКО и ДИРО.</a:t>
            </a:r>
          </a:p>
          <a:p>
            <a:pPr algn="just"/>
            <a:endParaRPr lang="ru-RU" sz="1425" dirty="0"/>
          </a:p>
          <a:p>
            <a:pPr algn="just"/>
            <a:r>
              <a:rPr lang="ru-RU" dirty="0"/>
              <a:t>Вовлеченность педагогического коллектива школы в процесс работы по повышению качества, </a:t>
            </a:r>
            <a:r>
              <a:rPr lang="ru-RU" dirty="0" smtClean="0"/>
              <a:t>начали </a:t>
            </a:r>
            <a:r>
              <a:rPr lang="ru-RU" dirty="0"/>
              <a:t>применять новые формы работы с обучающимися и их </a:t>
            </a:r>
            <a:r>
              <a:rPr lang="ru-RU" dirty="0" smtClean="0"/>
              <a:t>родителями.</a:t>
            </a:r>
          </a:p>
          <a:p>
            <a:pPr algn="just"/>
            <a:endParaRPr lang="ru-RU" sz="1425" dirty="0"/>
          </a:p>
          <a:p>
            <a:pPr algn="just"/>
            <a:r>
              <a:rPr lang="ru-RU" dirty="0" smtClean="0"/>
              <a:t>Совершенствование </a:t>
            </a:r>
            <a:r>
              <a:rPr lang="ru-RU" dirty="0"/>
              <a:t>системы управления качеством </a:t>
            </a:r>
            <a:r>
              <a:rPr lang="ru-RU" dirty="0" smtClean="0"/>
              <a:t>образования.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Проведен </a:t>
            </a:r>
            <a:r>
              <a:rPr lang="ru-RU" dirty="0"/>
              <a:t>анализ методической работы и составлен новый план по решению выявленных </a:t>
            </a:r>
            <a:r>
              <a:rPr lang="ru-RU" dirty="0" smtClean="0"/>
              <a:t>проблем.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данный момент мы  видим проблемы и готовы их решать.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9376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 еще не завешен, работа </a:t>
            </a:r>
            <a:r>
              <a:rPr lang="ru-RU" dirty="0"/>
              <a:t>только </a:t>
            </a:r>
            <a:r>
              <a:rPr lang="ru-RU" dirty="0" smtClean="0"/>
              <a:t>начинается, желаем всем удачи!!!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3357562"/>
            <a:ext cx="8186766" cy="276860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674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88913"/>
            <a:ext cx="7772400" cy="6477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/>
              <a:t>Этапы работы :</a:t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052513"/>
            <a:ext cx="8353425" cy="5400675"/>
          </a:xfrm>
        </p:spPr>
        <p:txBody>
          <a:bodyPr rtlCol="0">
            <a:normAutofit fontScale="47500" lnSpcReduction="20000"/>
          </a:bodyPr>
          <a:lstStyle/>
          <a:p>
            <a:pPr marL="514350" indent="-514350" algn="l" eaLnBrk="1" fontAlgn="auto" hangingPunct="1">
              <a:lnSpc>
                <a:spcPct val="17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b="1" dirty="0" smtClean="0">
                <a:solidFill>
                  <a:schemeClr val="tx1"/>
                </a:solidFill>
              </a:rPr>
              <a:t>Изучение информации о проекте «500+», изучение документации .</a:t>
            </a:r>
          </a:p>
          <a:p>
            <a:pPr marL="514350" indent="-514350" algn="l" eaLnBrk="1" fontAlgn="auto" hangingPunct="1">
              <a:lnSpc>
                <a:spcPct val="17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b="1" dirty="0" smtClean="0">
                <a:solidFill>
                  <a:schemeClr val="tx1"/>
                </a:solidFill>
              </a:rPr>
              <a:t>Собеседования с муниципальным координатором, он-</a:t>
            </a:r>
            <a:r>
              <a:rPr lang="ru-RU" b="1" dirty="0" err="1" smtClean="0">
                <a:solidFill>
                  <a:schemeClr val="tx1"/>
                </a:solidFill>
              </a:rPr>
              <a:t>лайн</a:t>
            </a:r>
            <a:r>
              <a:rPr lang="ru-RU" b="1" dirty="0" smtClean="0">
                <a:solidFill>
                  <a:schemeClr val="tx1"/>
                </a:solidFill>
              </a:rPr>
              <a:t> встречи с куратором школы, участие в </a:t>
            </a:r>
            <a:r>
              <a:rPr lang="ru-RU" b="1" dirty="0" err="1" smtClean="0">
                <a:solidFill>
                  <a:schemeClr val="tx1"/>
                </a:solidFill>
              </a:rPr>
              <a:t>вебинарах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lnSpc>
                <a:spcPct val="170000"/>
              </a:lnSpc>
              <a:buFont typeface="Arial" panose="020B0604020202020204" pitchFamily="34" charset="0"/>
              <a:buAutoNum type="arabicPeriod"/>
              <a:defRPr/>
            </a:pPr>
            <a:r>
              <a:rPr lang="ru-RU" b="1" dirty="0">
                <a:solidFill>
                  <a:schemeClr val="tx1"/>
                </a:solidFill>
              </a:rPr>
              <a:t>Методический </a:t>
            </a:r>
            <a:r>
              <a:rPr lang="ru-RU" b="1" dirty="0" err="1">
                <a:solidFill>
                  <a:schemeClr val="tx1"/>
                </a:solidFill>
              </a:rPr>
              <a:t>вебинар</a:t>
            </a:r>
            <a:r>
              <a:rPr lang="ru-RU" b="1" dirty="0">
                <a:solidFill>
                  <a:schemeClr val="tx1"/>
                </a:solidFill>
              </a:rPr>
              <a:t> "Современные исследования по школьной </a:t>
            </a:r>
            <a:r>
              <a:rPr lang="ru-RU" b="1" dirty="0" err="1">
                <a:solidFill>
                  <a:schemeClr val="tx1"/>
                </a:solidFill>
              </a:rPr>
              <a:t>неуспешности</a:t>
            </a:r>
            <a:r>
              <a:rPr lang="ru-RU" b="1" dirty="0">
                <a:solidFill>
                  <a:schemeClr val="tx1"/>
                </a:solidFill>
              </a:rPr>
              <a:t>" </a:t>
            </a:r>
          </a:p>
          <a:p>
            <a:pPr algn="l">
              <a:lnSpc>
                <a:spcPct val="170000"/>
              </a:lnSpc>
              <a:defRPr/>
            </a:pPr>
            <a:r>
              <a:rPr lang="ru-RU" b="1" dirty="0">
                <a:solidFill>
                  <a:schemeClr val="tx1"/>
                </a:solidFill>
              </a:rPr>
              <a:t>12.04.2021- Методический </a:t>
            </a:r>
            <a:r>
              <a:rPr lang="ru-RU" b="1" dirty="0" err="1">
                <a:solidFill>
                  <a:schemeClr val="tx1"/>
                </a:solidFill>
              </a:rPr>
              <a:t>вебинар</a:t>
            </a:r>
            <a:r>
              <a:rPr lang="ru-RU" b="1" dirty="0">
                <a:solidFill>
                  <a:schemeClr val="tx1"/>
                </a:solidFill>
              </a:rPr>
              <a:t> "Риски школьной </a:t>
            </a:r>
            <a:r>
              <a:rPr lang="ru-RU" b="1" dirty="0" err="1">
                <a:solidFill>
                  <a:schemeClr val="tx1"/>
                </a:solidFill>
              </a:rPr>
              <a:t>неуспешности</a:t>
            </a:r>
            <a:r>
              <a:rPr lang="ru-RU" b="1" dirty="0">
                <a:solidFill>
                  <a:schemeClr val="tx1"/>
                </a:solidFill>
              </a:rPr>
              <a:t>: причины и проявления" </a:t>
            </a:r>
          </a:p>
          <a:p>
            <a:pPr algn="l">
              <a:lnSpc>
                <a:spcPct val="170000"/>
              </a:lnSpc>
              <a:defRPr/>
            </a:pPr>
            <a:r>
              <a:rPr lang="ru-RU" b="1" dirty="0">
                <a:solidFill>
                  <a:schemeClr val="tx1"/>
                </a:solidFill>
              </a:rPr>
              <a:t>23.04.2021 г- 500+ Методический </a:t>
            </a:r>
            <a:r>
              <a:rPr lang="ru-RU" b="1" dirty="0" err="1">
                <a:solidFill>
                  <a:schemeClr val="tx1"/>
                </a:solidFill>
              </a:rPr>
              <a:t>вебинар</a:t>
            </a:r>
            <a:r>
              <a:rPr lang="ru-RU" b="1" dirty="0">
                <a:solidFill>
                  <a:schemeClr val="tx1"/>
                </a:solidFill>
              </a:rPr>
              <a:t>: Модель эффективной школы как основания для разработки программ </a:t>
            </a:r>
            <a:r>
              <a:rPr lang="ru-RU" b="1" dirty="0" smtClean="0">
                <a:solidFill>
                  <a:schemeClr val="tx1"/>
                </a:solidFill>
              </a:rPr>
              <a:t>повышения.</a:t>
            </a:r>
            <a:endParaRPr lang="ru-RU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  <a:defRPr/>
            </a:pPr>
            <a:r>
              <a:rPr lang="ru-RU" b="1" dirty="0">
                <a:solidFill>
                  <a:schemeClr val="tx1"/>
                </a:solidFill>
              </a:rPr>
              <a:t>11.06.2021- Устранение дефицита педагогических кадров. </a:t>
            </a:r>
            <a:r>
              <a:rPr lang="ru-RU" b="1" dirty="0" smtClean="0">
                <a:solidFill>
                  <a:schemeClr val="tx1"/>
                </a:solidFill>
              </a:rPr>
              <a:t>Презентация</a:t>
            </a:r>
          </a:p>
          <a:p>
            <a:pPr algn="l">
              <a:lnSpc>
                <a:spcPct val="170000"/>
              </a:lnSpc>
              <a:defRPr/>
            </a:pPr>
            <a:r>
              <a:rPr lang="ru-RU" b="1" dirty="0" smtClean="0">
                <a:solidFill>
                  <a:schemeClr val="tx1"/>
                </a:solidFill>
              </a:rPr>
              <a:t>   Опыт проведения диагностики профессиональных дефицитов. Презентация</a:t>
            </a:r>
          </a:p>
          <a:p>
            <a:pPr algn="l" eaLnBrk="1" fontAlgn="auto" hangingPunct="1">
              <a:lnSpc>
                <a:spcPct val="17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4.    Совместный анализ рискового профиля.</a:t>
            </a:r>
            <a:r>
              <a:rPr lang="ru-RU" b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chemeClr val="tx1"/>
                </a:solidFill>
                <a:ea typeface="Calibri"/>
                <a:cs typeface="Times New Roman"/>
              </a:rPr>
              <a:t>Определены направления</a:t>
            </a:r>
            <a:r>
              <a:rPr lang="ru-RU" b="1" dirty="0">
                <a:solidFill>
                  <a:schemeClr val="tx1"/>
                </a:solidFill>
                <a:ea typeface="Calibri"/>
                <a:cs typeface="Times New Roman"/>
              </a:rPr>
              <a:t>, на основе которых </a:t>
            </a:r>
            <a:r>
              <a:rPr lang="ru-RU" b="1" dirty="0" smtClean="0">
                <a:solidFill>
                  <a:schemeClr val="tx1"/>
                </a:solidFill>
                <a:ea typeface="Calibri"/>
                <a:cs typeface="Times New Roman"/>
              </a:rPr>
              <a:t>сформирован </a:t>
            </a:r>
            <a:r>
              <a:rPr lang="ru-RU" b="1" dirty="0">
                <a:solidFill>
                  <a:schemeClr val="tx1"/>
                </a:solidFill>
                <a:ea typeface="Calibri"/>
                <a:cs typeface="Times New Roman"/>
              </a:rPr>
              <a:t>пакет мер по повышению качества образования в </a:t>
            </a:r>
            <a:r>
              <a:rPr lang="ru-RU" b="1" dirty="0" smtClean="0">
                <a:solidFill>
                  <a:schemeClr val="tx1"/>
                </a:solidFill>
                <a:ea typeface="Calibri"/>
                <a:cs typeface="Times New Roman"/>
              </a:rPr>
              <a:t>школе. </a:t>
            </a:r>
            <a:endParaRPr lang="ru-RU" b="1" dirty="0" smtClean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7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Принцип сотрудничества лежит в основе взаимоотношений.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2" name="Picture 4" descr="C:\Users\Директор\Pictures\ob-itogah-festivalja-my-vmeste-photo-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49275"/>
            <a:ext cx="11525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7945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cs typeface="Times New Roman" pitchFamily="18" charset="0"/>
              </a:rPr>
              <a:t>Отчет  о проделанной работе по проекту «500+»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марте 2021 г., в рамках реализации проекта адресной методической помощи школам с низкими образовательными результатами «500+»  в нашей школе  состоялась первая рабочая встреча куратора  с коллективом школы.</a:t>
            </a:r>
          </a:p>
          <a:p>
            <a:r>
              <a:rPr lang="ru-RU" dirty="0" smtClean="0"/>
              <a:t>В ходе первого посещения, куратор совместно с администрацией, педагогическим коллективом, провели анализ «рискового профиля школы». </a:t>
            </a:r>
          </a:p>
          <a:p>
            <a:r>
              <a:rPr lang="ru-RU" dirty="0" smtClean="0"/>
              <a:t>Провели педагогический совет.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Встреча с куратором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844824"/>
            <a:ext cx="2664296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868" y="1417638"/>
            <a:ext cx="2088232" cy="3168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844824"/>
            <a:ext cx="2520280" cy="316835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07904" y="5157192"/>
            <a:ext cx="1101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Педсовет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77456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Проект «500+»</a:t>
            </a:r>
          </a:p>
          <a:p>
            <a:r>
              <a:rPr lang="ru-RU" dirty="0" smtClean="0"/>
              <a:t>Куратор школы: </a:t>
            </a:r>
            <a:r>
              <a:rPr lang="ru-RU" dirty="0" err="1" smtClean="0"/>
              <a:t>Халимова</a:t>
            </a:r>
            <a:r>
              <a:rPr lang="ru-RU" dirty="0" smtClean="0"/>
              <a:t> </a:t>
            </a:r>
            <a:r>
              <a:rPr lang="ru-RU" dirty="0" err="1" smtClean="0"/>
              <a:t>Хеда</a:t>
            </a:r>
            <a:r>
              <a:rPr lang="ru-RU" dirty="0" smtClean="0"/>
              <a:t> </a:t>
            </a:r>
            <a:r>
              <a:rPr lang="ru-RU" dirty="0" err="1" smtClean="0"/>
              <a:t>Ахъядовна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9572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005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Совместно с куратором была составлена электронная дорожная карта по повышению качества образования. </a:t>
            </a:r>
          </a:p>
          <a:p>
            <a:r>
              <a:rPr lang="ru-RU" dirty="0" smtClean="0"/>
              <a:t>В ходе ее реализации: </a:t>
            </a:r>
          </a:p>
          <a:p>
            <a:r>
              <a:rPr lang="ru-RU" dirty="0" smtClean="0"/>
              <a:t> определен рисковый профиль школы; </a:t>
            </a:r>
          </a:p>
          <a:p>
            <a:r>
              <a:rPr lang="ru-RU" dirty="0" smtClean="0"/>
              <a:t>проведено </a:t>
            </a:r>
            <a:r>
              <a:rPr lang="ru-RU" dirty="0" err="1" smtClean="0"/>
              <a:t>самообследование</a:t>
            </a:r>
            <a:r>
              <a:rPr lang="ru-RU" dirty="0" smtClean="0"/>
              <a:t> и стартовая диагностика школы;</a:t>
            </a:r>
          </a:p>
          <a:p>
            <a:r>
              <a:rPr lang="ru-RU" dirty="0" smtClean="0"/>
              <a:t>составлена программа развития; </a:t>
            </a:r>
          </a:p>
          <a:p>
            <a:r>
              <a:rPr lang="ru-RU" dirty="0" smtClean="0"/>
              <a:t> поставлены цели применения мер противодействия рискам; </a:t>
            </a:r>
          </a:p>
          <a:p>
            <a:r>
              <a:rPr lang="ru-RU" dirty="0" smtClean="0"/>
              <a:t>разработан план мероприятий и действий по достижению поставленных целей; </a:t>
            </a:r>
          </a:p>
          <a:p>
            <a:r>
              <a:rPr lang="ru-RU" dirty="0" smtClean="0"/>
              <a:t>по каждому из направлений в установленные программой сроки предоставлены соответствующие документы и материалы.</a:t>
            </a:r>
          </a:p>
          <a:p>
            <a:pPr>
              <a:buNone/>
            </a:pPr>
            <a:r>
              <a:rPr lang="ru-RU" dirty="0" smtClean="0"/>
              <a:t>Ссылка на  раздел на сайте куратора школы</a:t>
            </a:r>
            <a:r>
              <a:rPr lang="en-US" dirty="0" smtClean="0"/>
              <a:t>  </a:t>
            </a:r>
            <a:r>
              <a:rPr lang="en-US" dirty="0" smtClean="0">
                <a:hlinkClick r:id="rId2"/>
              </a:rPr>
              <a:t>https://staro.dagestanschool.ru/?section_id=143</a:t>
            </a:r>
            <a:r>
              <a:rPr lang="en-US" dirty="0" smtClean="0"/>
              <a:t>      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Документы, размещенные а ИС МЭДК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самоанализ;</a:t>
            </a:r>
          </a:p>
          <a:p>
            <a:r>
              <a:rPr lang="ru-RU" dirty="0" smtClean="0"/>
              <a:t>концепция развития;</a:t>
            </a:r>
          </a:p>
          <a:p>
            <a:r>
              <a:rPr lang="ru-RU" dirty="0" smtClean="0"/>
              <a:t> среднесрочная программа;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антирисковая</a:t>
            </a:r>
            <a:r>
              <a:rPr lang="ru-RU" dirty="0" smtClean="0"/>
              <a:t> программа.</a:t>
            </a:r>
            <a:endParaRPr lang="ru-RU" dirty="0"/>
          </a:p>
        </p:txBody>
      </p:sp>
      <p:pic>
        <p:nvPicPr>
          <p:cNvPr id="8195" name="Picture 3" descr="C:\Users\lend2\Desktop\Новая папка (2)\IMG_20211008_1653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600201"/>
            <a:ext cx="4042593" cy="4043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 </a:t>
            </a:r>
            <a:r>
              <a:rPr lang="ru-RU" dirty="0" smtClean="0"/>
              <a:t>этап- Приступили к работе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972452" cy="4525963"/>
          </a:xfrm>
        </p:spPr>
        <p:txBody>
          <a:bodyPr/>
          <a:lstStyle/>
          <a:p>
            <a:r>
              <a:rPr lang="ru-RU" dirty="0" smtClean="0"/>
              <a:t>Создание информационного раздела на сайте школы  «500+»</a:t>
            </a:r>
          </a:p>
          <a:p>
            <a:r>
              <a:rPr lang="ru-RU" dirty="0" smtClean="0"/>
              <a:t>Ссылка на раздел на  сайте</a:t>
            </a:r>
          </a:p>
          <a:p>
            <a:endParaRPr lang="ru-RU" dirty="0" smtClean="0"/>
          </a:p>
          <a:p>
            <a:r>
              <a:rPr lang="ru-RU" u="sng" dirty="0" smtClean="0">
                <a:hlinkClick r:id="rId2"/>
              </a:rPr>
              <a:t>https://zarec.dagestanschool.ru/?section_id=79</a:t>
            </a:r>
            <a:r>
              <a:rPr lang="ru-RU" dirty="0" smtClean="0"/>
              <a:t>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Педсовет по теме : " Участие, школы в проекте 500+:</a:t>
            </a:r>
            <a:endParaRPr lang="ru-RU" dirty="0"/>
          </a:p>
        </p:txBody>
      </p:sp>
      <p:pic>
        <p:nvPicPr>
          <p:cNvPr id="4098" name="Picture 2" descr="C:\Users\lend2\AppData\Local\Temp\Rar$DIa4784.5049\соц.педагог IMG_20210608_1241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28133"/>
            <a:ext cx="7143800" cy="38576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" y="5805855"/>
            <a:ext cx="7174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27.08.2021 год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82752" cy="4525963"/>
          </a:xfrm>
        </p:spPr>
        <p:txBody>
          <a:bodyPr/>
          <a:lstStyle/>
          <a:p>
            <a:r>
              <a:rPr lang="ru-RU" dirty="0" smtClean="0"/>
              <a:t>Сформирована отдельная папка  с документацией по реализации проекта,  приказом   утверждены  составы рабочих групп  под руководством куратора</a:t>
            </a:r>
          </a:p>
          <a:p>
            <a:endParaRPr lang="ru-RU" dirty="0"/>
          </a:p>
        </p:txBody>
      </p:sp>
      <p:pic>
        <p:nvPicPr>
          <p:cNvPr id="3074" name="Picture 2" descr="C:\Users\lend2\Desktop\IMG_20211008_1456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857365"/>
            <a:ext cx="4686304" cy="4268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512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Реализация дорожной карты МКОУ «Зареченская СОШ» Кизлярского района  РД, совместная с куратором</vt:lpstr>
      <vt:lpstr>Этапы работы : </vt:lpstr>
      <vt:lpstr>Отчет  о проделанной работе по проекту «500+»</vt:lpstr>
      <vt:lpstr>Встреча с куратором </vt:lpstr>
      <vt:lpstr>Слайд 5</vt:lpstr>
      <vt:lpstr>Документы, размещенные а ИС МЭДК </vt:lpstr>
      <vt:lpstr>II этап- Приступили к работе</vt:lpstr>
      <vt:lpstr>Педсовет по теме : " Участие, школы в проекте 500+:</vt:lpstr>
      <vt:lpstr>Слайд 9</vt:lpstr>
      <vt:lpstr>Встреча куратора  с администрацией и коллективом школы Тема: «Пути реализации второго этапа Программы развития»</vt:lpstr>
      <vt:lpstr>Посещение куратором  урока обществознания  Тема: «Права человека глазами ребенка»</vt:lpstr>
      <vt:lpstr>Беседа у учащимися школы  Тема: «Причины учебной неуспешности»</vt:lpstr>
      <vt:lpstr>Оказание консультативной помощи родителям неуспевающих обучающихся</vt:lpstr>
      <vt:lpstr>Какие позитивные моменты от участия в проекте для коллектива  школы мы можем отметить</vt:lpstr>
      <vt:lpstr>Какие положительные эффекты в работе нашей школы мы видим от участия в проекте</vt:lpstr>
      <vt:lpstr>   Проект еще не завешен, работа только начинается, желаем всем удачи!!!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lend2</dc:creator>
  <cp:lastModifiedBy>lend2</cp:lastModifiedBy>
  <cp:revision>37</cp:revision>
  <dcterms:created xsi:type="dcterms:W3CDTF">2021-10-08T10:21:59Z</dcterms:created>
  <dcterms:modified xsi:type="dcterms:W3CDTF">2021-10-09T05:17:00Z</dcterms:modified>
</cp:coreProperties>
</file>