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6" r:id="rId6"/>
    <p:sldId id="271" r:id="rId7"/>
    <p:sldId id="272" r:id="rId8"/>
    <p:sldId id="273" r:id="rId9"/>
    <p:sldId id="269" r:id="rId10"/>
    <p:sldId id="275" r:id="rId11"/>
    <p:sldId id="274" r:id="rId12"/>
  </p:sldIdLst>
  <p:sldSz cx="9144000" cy="6858000" type="screen4x3"/>
  <p:notesSz cx="6858000" cy="9144000"/>
  <p:embeddedFontLst>
    <p:embeddedFont>
      <p:font typeface="Book Antiqua" pitchFamily="18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Georgia" pitchFamily="18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8B6"/>
    <a:srgbClr val="660066"/>
    <a:srgbClr val="1AC02E"/>
    <a:srgbClr val="D1FC8C"/>
    <a:srgbClr val="E6C5FB"/>
    <a:srgbClr val="EDB8FE"/>
    <a:srgbClr val="FFFFFF"/>
    <a:srgbClr val="441C54"/>
    <a:srgbClr val="000000"/>
    <a:srgbClr val="BDEB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2580" y="-12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846106"/>
            <a:ext cx="5844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9943" y="2227106"/>
            <a:ext cx="5844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" name="Рисунок 19" descr="Antu_applications-education-scienc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89" y="4804228"/>
            <a:ext cx="1792511" cy="1792511"/>
          </a:xfrm>
          <a:prstGeom prst="rect">
            <a:avLst/>
          </a:prstGeom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0" y="5985406"/>
            <a:ext cx="2149514" cy="608548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562600"/>
            <a:ext cx="2365703" cy="3017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3400" y="1295400"/>
            <a:ext cx="81689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Перспективная 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одель </a:t>
            </a: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ОГЭ-2020</a:t>
            </a:r>
            <a:b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биологии. 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требования </a:t>
            </a:r>
            <a:b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задания</a:t>
            </a:r>
            <a:endParaRPr lang="ru-RU" sz="5400" b="1" cap="none" spc="0" dirty="0">
              <a:ln w="1905">
                <a:solidFill>
                  <a:srgbClr val="660066"/>
                </a:solidFill>
              </a:ln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846106"/>
            <a:ext cx="5844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9943" y="2227106"/>
            <a:ext cx="5844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300" y="1092200"/>
            <a:ext cx="81689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Перспективная 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одель </a:t>
            </a: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ОГЭ-2020</a:t>
            </a:r>
            <a:b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биологии. 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требования </a:t>
            </a:r>
            <a:b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rgbClr val="660066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задания</a:t>
            </a:r>
            <a:endParaRPr lang="ru-RU" sz="5400" b="1" cap="none" spc="0" dirty="0">
              <a:ln w="1905">
                <a:solidFill>
                  <a:srgbClr val="660066"/>
                </a:solidFill>
              </a:ln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Antu_applications-education-scienc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89" y="4804228"/>
            <a:ext cx="1792511" cy="1792511"/>
          </a:xfrm>
          <a:prstGeom prst="rect">
            <a:avLst/>
          </a:prstGeom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900" y="5934606"/>
            <a:ext cx="2149514" cy="608548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4300" y="5511800"/>
            <a:ext cx="2365703" cy="301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0" y="1447800"/>
            <a:ext cx="9144000" cy="432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подготовки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презентации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использован шаблон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сайта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free-office.net/</a:t>
            </a:r>
            <a:r>
              <a:rPr kumimoji="0" lang="en-US" sz="5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shablony-powerpoint</a:t>
            </a: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endParaRPr kumimoji="0" lang="ru-RU" sz="52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Tria-1500-pixel-wid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686753" y="3835029"/>
            <a:ext cx="5068389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801" y="3272"/>
              <a:ext cx="19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9238B6"/>
                  </a:solidFill>
                  <a:latin typeface="Georgia" pitchFamily="18" charset="0"/>
                </a:rPr>
                <a:t>Новые задания</a:t>
              </a:r>
              <a:endParaRPr lang="en-US" sz="2400" b="1" dirty="0">
                <a:solidFill>
                  <a:srgbClr val="9238B6"/>
                </a:solidFill>
                <a:latin typeface="Georgia" pitchFamily="18" charset="0"/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697640" y="4771200"/>
            <a:ext cx="5105400" cy="555625"/>
            <a:chOff x="1248" y="3230"/>
            <a:chExt cx="3216" cy="350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gray">
            <a:xfrm>
              <a:off x="1787" y="3272"/>
              <a:ext cx="26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9238B6"/>
                  </a:solidFill>
                  <a:latin typeface="Georgia" pitchFamily="18" charset="0"/>
                </a:rPr>
                <a:t>Условия экзамена</a:t>
              </a:r>
              <a:endParaRPr lang="en-US" sz="2400" b="1" dirty="0">
                <a:solidFill>
                  <a:srgbClr val="9238B6"/>
                </a:solidFill>
                <a:latin typeface="Georgia" pitchFamily="18" charset="0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697641" y="2877084"/>
            <a:ext cx="5057501" cy="555625"/>
            <a:chOff x="1248" y="3230"/>
            <a:chExt cx="3216" cy="350"/>
          </a:xfrm>
        </p:grpSpPr>
        <p:sp>
          <p:nvSpPr>
            <p:cNvPr id="34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gray">
            <a:xfrm>
              <a:off x="1814" y="3272"/>
              <a:ext cx="22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9238B6"/>
                  </a:solidFill>
                  <a:latin typeface="Georgia" pitchFamily="18" charset="0"/>
                </a:rPr>
                <a:t>Разделы предмета</a:t>
              </a:r>
              <a:endParaRPr lang="en-US" sz="2400" b="1" dirty="0">
                <a:solidFill>
                  <a:srgbClr val="9238B6"/>
                </a:solidFill>
                <a:latin typeface="Georgia" pitchFamily="18" charset="0"/>
              </a:endParaRPr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741183" y="1973571"/>
            <a:ext cx="5013959" cy="555625"/>
            <a:chOff x="1248" y="3230"/>
            <a:chExt cx="3216" cy="350"/>
          </a:xfrm>
        </p:grpSpPr>
        <p:sp>
          <p:nvSpPr>
            <p:cNvPr id="3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rgbClr val="9238B6"/>
                  </a:solidFill>
                </a:ln>
              </a:endParaRP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gray">
            <a:xfrm>
              <a:off x="1753" y="3272"/>
              <a:ext cx="24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9238B6"/>
                  </a:solidFill>
                  <a:latin typeface="Georgia" pitchFamily="18" charset="0"/>
                </a:rPr>
                <a:t>Первичный балл</a:t>
              </a:r>
              <a:endParaRPr lang="en-US" sz="2400" b="1" dirty="0">
                <a:solidFill>
                  <a:srgbClr val="9238B6"/>
                </a:solidFill>
                <a:latin typeface="Georgia" pitchFamily="18" charset="0"/>
              </a:endParaRPr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4" name="Рисунок 43" descr="purepng.com-microscopemicroscopeinstrumentsmallmicroscopy-1701527908835amqw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3369" y="1326059"/>
            <a:ext cx="4626425" cy="553193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82475" y="182635"/>
            <a:ext cx="6513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изменилось?</a:t>
            </a:r>
            <a:endParaRPr lang="ru-RU" sz="5400" b="1" cap="none" spc="0" dirty="0">
              <a:ln w="1905">
                <a:solidFill>
                  <a:schemeClr val="tx1"/>
                </a:solidFill>
              </a:ln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33400"/>
            <a:ext cx="1814871" cy="513807"/>
          </a:xfrm>
          <a:prstGeom prst="rect">
            <a:avLst/>
          </a:prstGeom>
          <a:noFill/>
        </p:spPr>
      </p:pic>
      <p:pic>
        <p:nvPicPr>
          <p:cNvPr id="2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7700" y="199381"/>
            <a:ext cx="1997403" cy="254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White_Sticky_Note_PNG_Clip_Art-2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3818" y="1058049"/>
            <a:ext cx="4290954" cy="4994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75" y="97970"/>
            <a:ext cx="7886700" cy="111873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Первичный балл</a:t>
            </a:r>
            <a:endParaRPr lang="en-US" sz="5400" b="1" dirty="0">
              <a:solidFill>
                <a:srgbClr val="9238B6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4" name="Рисунок 33" descr="White_Sticky_Note_PNG_Clip_Art-2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617" y="1090705"/>
            <a:ext cx="4290954" cy="4994410"/>
          </a:xfrm>
          <a:prstGeom prst="rect">
            <a:avLst/>
          </a:prstGeom>
        </p:spPr>
      </p:pic>
      <p:sp>
        <p:nvSpPr>
          <p:cNvPr id="36" name="Содержимое 2"/>
          <p:cNvSpPr>
            <a:spLocks noGrp="1"/>
          </p:cNvSpPr>
          <p:nvPr>
            <p:ph idx="1"/>
          </p:nvPr>
        </p:nvSpPr>
        <p:spPr>
          <a:xfrm>
            <a:off x="620494" y="2065117"/>
            <a:ext cx="3766449" cy="347571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ОГЭ-2020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26 заданий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5 – указать один ответ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 16 – написать перечень ответов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 5 – дать развернутый ответ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660066"/>
                </a:solidFill>
                <a:latin typeface="Georgia" pitchFamily="18" charset="0"/>
              </a:rPr>
              <a:t>Всего: 48 баллов</a:t>
            </a:r>
          </a:p>
          <a:p>
            <a:pPr algn="ctr">
              <a:buNone/>
            </a:pPr>
            <a:endParaRPr lang="ru-RU" dirty="0" smtClean="0">
              <a:solidFill>
                <a:srgbClr val="9238B6"/>
              </a:solidFill>
            </a:endParaRPr>
          </a:p>
          <a:p>
            <a:pPr>
              <a:buNone/>
            </a:pPr>
            <a:endParaRPr lang="ru-RU" dirty="0">
              <a:solidFill>
                <a:srgbClr val="9238B6"/>
              </a:solidFill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5236028" y="2002971"/>
            <a:ext cx="3200401" cy="2612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9238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4757056" y="2013858"/>
            <a:ext cx="3940629" cy="40168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ОГЭ-2019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32 задания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22 – указать один ответ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6 – написать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перечень ответов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4 – дать развернутый ответ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Всего: 46 баллов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58775" indent="-358775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трелка влево 37"/>
          <p:cNvSpPr/>
          <p:nvPr/>
        </p:nvSpPr>
        <p:spPr>
          <a:xfrm rot="19338314" flipH="1">
            <a:off x="522768" y="5523905"/>
            <a:ext cx="1759489" cy="1077683"/>
          </a:xfrm>
          <a:prstGeom prst="leftArrow">
            <a:avLst/>
          </a:prstGeom>
          <a:solidFill>
            <a:srgbClr val="923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НОВОЕ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6201419"/>
            <a:ext cx="1814871" cy="513807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324600"/>
            <a:ext cx="1997403" cy="254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1FC8C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05947" y="180004"/>
            <a:ext cx="7062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Разделы предмета</a:t>
            </a:r>
            <a:endParaRPr lang="ru-RU" sz="44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3029" y="1534635"/>
          <a:ext cx="8403770" cy="460635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188012"/>
                <a:gridCol w="2613301"/>
                <a:gridCol w="2602457"/>
              </a:tblGrid>
              <a:tr h="3668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Содержательные разделы</a:t>
                      </a:r>
                      <a:endParaRPr lang="ru-RU" sz="1600" b="1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Количество заданий</a:t>
                      </a:r>
                      <a:endParaRPr lang="ru-RU" sz="1600" b="1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Было</a:t>
                      </a:r>
                      <a:endParaRPr lang="ru-RU" sz="1600" b="1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Стало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6058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Биология как наука. Методы биологии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1 – 4 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7 – 8</a:t>
                      </a:r>
                      <a:endParaRPr lang="ru-RU" sz="120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733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Система, многообразие </a:t>
                      </a:r>
                      <a: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и </a:t>
                      </a: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эволюция живой природы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6 – 10 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7 – 8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6058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Организм человека </a:t>
                      </a:r>
                      <a: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и </a:t>
                      </a: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его здоровье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12 – 17 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11 – 12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747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Взаимосвязи </a:t>
                      </a:r>
                      <a:r>
                        <a:rPr lang="ru-RU" sz="1600" dirty="0" smtClean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организмов</a:t>
                      </a:r>
                      <a:br>
                        <a:rPr lang="ru-RU" sz="1600" dirty="0" smtClean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и </a:t>
                      </a: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окружающей среды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6 – 10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3738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Признаки живых организмов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4 – 10 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  <a:tr h="3738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Итого</a:t>
                      </a:r>
                      <a:endParaRPr lang="ru-RU" sz="120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C02E"/>
                          </a:solidFill>
                          <a:latin typeface="Georgia" pitchFamily="18" charset="0"/>
                        </a:rPr>
                        <a:t>32</a:t>
                      </a:r>
                      <a:endParaRPr lang="ru-RU" sz="1200" dirty="0">
                        <a:solidFill>
                          <a:srgbClr val="1AC02E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26</a:t>
                      </a:r>
                      <a:endParaRPr lang="ru-RU" sz="1200" dirty="0">
                        <a:solidFill>
                          <a:srgbClr val="660066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697" marR="61697" marT="0" marB="0">
                    <a:solidFill>
                      <a:srgbClr val="D1FC8C">
                        <a:alpha val="490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0370" y="1006929"/>
            <a:ext cx="8372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Разработчики в ОГЭ-2020 убирают 2 предметных раздела</a:t>
            </a:r>
            <a:endParaRPr lang="ru-RU" sz="2000" dirty="0">
              <a:solidFill>
                <a:srgbClr val="660066"/>
              </a:solidFill>
            </a:endParaRPr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240969"/>
            <a:ext cx="1675171" cy="474257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4600"/>
            <a:ext cx="1997403" cy="25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idx="1"/>
          </p:nvPr>
        </p:nvSpPr>
        <p:spPr>
          <a:xfrm>
            <a:off x="152400" y="1447800"/>
            <a:ext cx="5786024" cy="509927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В перспективных КИМ по биологии есть новые задания, которых в текущей версии нет.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660066"/>
              </a:solidFill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Блок «Система, многообразие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и эволюция живой природы»  изменили. В него добавили 5 заданий.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660066"/>
              </a:solidFill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Блок«Анатомия» потребует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от участников подробного ответа.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3 задания проверяют, как ученик применяет свои знания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в поставленной ситуации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660066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660066"/>
              </a:solidFill>
              <a:latin typeface="Georg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17171" y="97970"/>
            <a:ext cx="6868886" cy="1118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Новые</a:t>
            </a:r>
            <a:r>
              <a:rPr kumimoji="0" lang="ru-RU" sz="5400" b="1" i="0" u="none" strike="noStrike" kern="1200" cap="none" spc="0" normalizeH="0" noProof="0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задания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9238B6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purepng.com-microscopemicroscopeinstrumentsmallmicroscopy-1701527908835amqw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914400"/>
            <a:ext cx="4515501" cy="5399304"/>
          </a:xfrm>
          <a:prstGeom prst="rect">
            <a:avLst/>
          </a:prstGeom>
        </p:spPr>
      </p:pic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176019"/>
            <a:ext cx="1814871" cy="513807"/>
          </a:xfrm>
          <a:prstGeom prst="rect">
            <a:avLst/>
          </a:prstGeom>
          <a:noFill/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6311900"/>
            <a:ext cx="1997403" cy="254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ia-1500-pixel-wid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White_Sticky_Note_PNG_Clip_Art-23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1300" y="609600"/>
            <a:ext cx="1968500" cy="229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2441" t="21163" r="58721" b="55891"/>
          <a:stretch>
            <a:fillRect/>
          </a:stretch>
        </p:blipFill>
        <p:spPr bwMode="auto">
          <a:xfrm>
            <a:off x="152400" y="1066800"/>
            <a:ext cx="5688651" cy="211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White_Sticky_Note_PNG_Clip_Art-23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31" y="3325136"/>
            <a:ext cx="2679870" cy="311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965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Примеры новых заданий</a:t>
            </a:r>
            <a:endParaRPr lang="ru-RU" sz="4000" b="1" dirty="0"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5" cstate="print"/>
          <a:srcRect l="2151" t="13488" r="57287" b="48372"/>
          <a:stretch>
            <a:fillRect/>
          </a:stretch>
        </p:blipFill>
        <p:spPr bwMode="auto">
          <a:xfrm>
            <a:off x="2971800" y="2971800"/>
            <a:ext cx="5606142" cy="325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6200" y="3886200"/>
            <a:ext cx="27758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Блок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«Система, многообразие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и эволюция живой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природы» </a:t>
            </a:r>
            <a:endParaRPr lang="ru-RU" sz="24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00800" y="1098399"/>
            <a:ext cx="22968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Это новые </a:t>
            </a: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задания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по форме 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и типу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1" y="6309175"/>
            <a:ext cx="1600200" cy="453032"/>
          </a:xfrm>
          <a:prstGeom prst="rect">
            <a:avLst/>
          </a:prstGeom>
          <a:noFill/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400800"/>
            <a:ext cx="1997403" cy="25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ria-1500-pixel-wid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764" y="1"/>
            <a:ext cx="7886700" cy="1231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Примеры новых заданий</a:t>
            </a:r>
            <a:endParaRPr lang="ru-RU" sz="4800" b="1" dirty="0"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424" t="20930" r="59338" b="19747"/>
          <a:stretch>
            <a:fillRect/>
          </a:stretch>
        </p:blipFill>
        <p:spPr bwMode="auto">
          <a:xfrm>
            <a:off x="3254829" y="1066800"/>
            <a:ext cx="5606143" cy="542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White_Sticky_Note_PNG_Clip_Art-23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272" y="1623753"/>
            <a:ext cx="2832269" cy="32965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514" y="2234976"/>
            <a:ext cx="2340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Блок «Система, многообразие и эволюция живой природы» </a:t>
            </a:r>
            <a:endParaRPr lang="ru-RU" sz="2400" dirty="0"/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96000"/>
            <a:ext cx="1814871" cy="513807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715000"/>
            <a:ext cx="1997403" cy="25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34885" y="1273486"/>
            <a:ext cx="2709115" cy="46612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Блок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«Анатомия» потребует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от участников подробного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ответа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660066"/>
              </a:solidFill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Два задания проверяют,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как ученики применяют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свои знания </a:t>
            </a:r>
            <a:b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Georgia" pitchFamily="18" charset="0"/>
              </a:rPr>
              <a:t>в конкретной ситуации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7764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Примеры новых заданий</a:t>
            </a:r>
            <a:endParaRPr lang="ru-RU" b="1" dirty="0">
              <a:solidFill>
                <a:srgbClr val="9238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590" t="25916" r="60088" b="51820"/>
          <a:stretch>
            <a:fillRect/>
          </a:stretch>
        </p:blipFill>
        <p:spPr bwMode="auto">
          <a:xfrm>
            <a:off x="152400" y="1143000"/>
            <a:ext cx="6461760" cy="257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599" t="42658" r="60285" b="40010"/>
          <a:stretch>
            <a:fillRect/>
          </a:stretch>
        </p:blipFill>
        <p:spPr bwMode="auto">
          <a:xfrm>
            <a:off x="152400" y="3829050"/>
            <a:ext cx="6461760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172200"/>
            <a:ext cx="1814871" cy="513807"/>
          </a:xfrm>
          <a:prstGeom prst="rect">
            <a:avLst/>
          </a:prstGeom>
          <a:noFill/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400800"/>
            <a:ext cx="1997403" cy="25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1FC8C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4290" y="163675"/>
            <a:ext cx="7062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000000"/>
                  </a:solidFill>
                </a:ln>
                <a:solidFill>
                  <a:srgbClr val="9238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Условия экзамена</a:t>
            </a:r>
            <a:endParaRPr lang="ru-RU" sz="4400" dirty="0"/>
          </a:p>
        </p:txBody>
      </p:sp>
      <p:pic>
        <p:nvPicPr>
          <p:cNvPr id="6" name="Рисунок 5" descr="308294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2000" contrast="22000"/>
          </a:blip>
          <a:stretch>
            <a:fillRect/>
          </a:stretch>
        </p:blipFill>
        <p:spPr>
          <a:xfrm>
            <a:off x="2455837" y="2176436"/>
            <a:ext cx="4033864" cy="40338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09600" y="2667000"/>
            <a:ext cx="2405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660066"/>
                </a:solidFill>
                <a:latin typeface="Georgia" pitchFamily="18" charset="0"/>
              </a:rPr>
              <a:t>Будет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660066"/>
                </a:solidFill>
                <a:latin typeface="Georgia" pitchFamily="18" charset="0"/>
              </a:rPr>
              <a:t>150 минут</a:t>
            </a:r>
            <a:endParaRPr lang="ru-RU" sz="3600" b="1" dirty="0">
              <a:solidFill>
                <a:srgbClr val="66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2667000"/>
            <a:ext cx="2405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1AC02E"/>
                </a:solidFill>
                <a:latin typeface="Georgia" pitchFamily="18" charset="0"/>
              </a:rPr>
              <a:t>Сейчас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1AC02E"/>
                </a:solidFill>
                <a:latin typeface="Georgia" pitchFamily="18" charset="0"/>
              </a:rPr>
              <a:t>180 минут</a:t>
            </a:r>
          </a:p>
          <a:p>
            <a:pPr>
              <a:buNone/>
            </a:pPr>
            <a:endParaRPr lang="ru-RU" sz="3600" b="1" dirty="0" smtClean="0">
              <a:solidFill>
                <a:srgbClr val="660066"/>
              </a:solidFill>
              <a:latin typeface="Georgia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660066"/>
              </a:solidFill>
              <a:latin typeface="Georgia" pitchFamily="18" charset="0"/>
            </a:endParaRPr>
          </a:p>
          <a:p>
            <a:pPr>
              <a:buNone/>
            </a:pPr>
            <a:endParaRPr lang="ru-RU" sz="3600" b="1" dirty="0">
              <a:solidFill>
                <a:srgbClr val="66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1066800"/>
            <a:ext cx="7979229" cy="197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None/>
            </a:pPr>
            <a:r>
              <a:rPr lang="ru-RU" sz="2400" b="1" dirty="0" smtClean="0">
                <a:solidFill>
                  <a:srgbClr val="1AC02E"/>
                </a:solidFill>
                <a:latin typeface="Georgia" pitchFamily="18" charset="0"/>
              </a:rPr>
              <a:t>Участники ОГЭ берут с собой </a:t>
            </a:r>
          </a:p>
          <a:p>
            <a:pPr algn="ctr">
              <a:lnSpc>
                <a:spcPct val="130000"/>
              </a:lnSpc>
              <a:buNone/>
            </a:pPr>
            <a:r>
              <a:rPr lang="ru-RU" sz="2400" b="1" dirty="0" smtClean="0">
                <a:solidFill>
                  <a:srgbClr val="1AC02E"/>
                </a:solidFill>
                <a:latin typeface="Georgia" pitchFamily="18" charset="0"/>
              </a:rPr>
              <a:t>линейку и непрограммируемый калькулятор</a:t>
            </a:r>
          </a:p>
          <a:p>
            <a:pPr algn="ctr">
              <a:lnSpc>
                <a:spcPct val="130000"/>
              </a:lnSpc>
              <a:buNone/>
            </a:pPr>
            <a:endParaRPr lang="ru-RU" sz="2400" b="1" dirty="0" smtClean="0">
              <a:solidFill>
                <a:srgbClr val="1AC02E"/>
              </a:solidFill>
              <a:latin typeface="Georgia" pitchFamily="18" charset="0"/>
            </a:endParaRPr>
          </a:p>
          <a:p>
            <a:pPr algn="ctr">
              <a:lnSpc>
                <a:spcPct val="130000"/>
              </a:lnSpc>
              <a:buNone/>
            </a:pPr>
            <a:endParaRPr lang="ru-RU" sz="2400" b="1" dirty="0">
              <a:solidFill>
                <a:srgbClr val="660066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1511300" y="4470400"/>
            <a:ext cx="6400800" cy="1139368"/>
          </a:xfrm>
          <a:prstGeom prst="leftArrow">
            <a:avLst/>
          </a:prstGeom>
          <a:solidFill>
            <a:srgbClr val="923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Время на экзамен сократят на полчаса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096000"/>
            <a:ext cx="1814871" cy="513807"/>
          </a:xfrm>
          <a:prstGeom prst="rect">
            <a:avLst/>
          </a:prstGeom>
          <a:noFill/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248400"/>
            <a:ext cx="1997403" cy="25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192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Calibri</vt:lpstr>
      <vt:lpstr>Georgia</vt:lpstr>
      <vt:lpstr>Wingdings</vt:lpstr>
      <vt:lpstr>Times New Roman</vt:lpstr>
      <vt:lpstr>Calibri Light</vt:lpstr>
      <vt:lpstr>Office Theme</vt:lpstr>
      <vt:lpstr>Слайд 1</vt:lpstr>
      <vt:lpstr>Слайд 2</vt:lpstr>
      <vt:lpstr>Первичный балл</vt:lpstr>
      <vt:lpstr>Слайд 4</vt:lpstr>
      <vt:lpstr>Слайд 5</vt:lpstr>
      <vt:lpstr>Примеры новых заданий</vt:lpstr>
      <vt:lpstr>Примеры новых заданий</vt:lpstr>
      <vt:lpstr>Примеры новых заданий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ymedvedeva</cp:lastModifiedBy>
  <cp:revision>54</cp:revision>
  <dcterms:created xsi:type="dcterms:W3CDTF">2018-09-04T12:10:47Z</dcterms:created>
  <dcterms:modified xsi:type="dcterms:W3CDTF">2019-01-18T12:16:40Z</dcterms:modified>
</cp:coreProperties>
</file>